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833C0B"/>
    <a:srgbClr val="DC6312"/>
    <a:srgbClr val="F2F7FC"/>
    <a:srgbClr val="0066CC"/>
    <a:srgbClr val="002C62"/>
    <a:srgbClr val="CC99FF"/>
    <a:srgbClr val="2156A4"/>
    <a:srgbClr val="336699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999" autoAdjust="0"/>
  </p:normalViewPr>
  <p:slideViewPr>
    <p:cSldViewPr snapToGrid="0">
      <p:cViewPr>
        <p:scale>
          <a:sx n="75" d="100"/>
          <a:sy n="75" d="100"/>
        </p:scale>
        <p:origin x="97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6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4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8C1F-FE6B-45EF-B585-0902C26D0E5F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E66A-22D1-4F83-A2AF-361982848D54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CA1A-AACA-43F6-BCEC-C59361F3BE83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8CA34-B47D-40C4-ABC0-18B01092FAB2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DC28-4E5F-4ECA-AD29-A1248C380973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883B-4E84-433D-9BAE-CE107EBE2E62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437A-B147-4471-8E40-6B432589D3C0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5CCC-71C9-4199-82A3-82DA01683BDB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B19-E858-4833-BEC6-714582D0D01D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35F6-D677-44B8-916C-EEFFAA9B06DB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5196-8C0C-4F72-B77F-1A66668E90D3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F671E-E26C-4B33-9818-BCF7D78D5D13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8270" y="5004758"/>
            <a:ext cx="4966391" cy="959759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B815133 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이성현</a:t>
            </a:r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전자전기공학부</a:t>
            </a:r>
            <a:endParaRPr lang="en-US" altLang="ko-KR" b="1" dirty="0">
              <a:solidFill>
                <a:srgbClr val="002C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0752"/>
            <a:ext cx="11894456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Image segmentation: SAM</a:t>
            </a:r>
            <a:endParaRPr lang="ko-KR" altLang="en-US" sz="4400" b="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542952" y="5004758"/>
            <a:ext cx="45719" cy="423276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946784" y="1666695"/>
            <a:ext cx="2096536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b="1" dirty="0">
              <a:solidFill>
                <a:srgbClr val="002C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3516A-BA0D-4AFA-4A61-42955B0F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To-do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8B3F8-EDAE-C104-EE4E-B7766421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SAM</a:t>
            </a:r>
            <a:r>
              <a:rPr lang="ko-KR" altLang="en-US" sz="2400" dirty="0"/>
              <a:t> 모델 분석 </a:t>
            </a: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Image encoder(MAE </a:t>
            </a:r>
            <a:r>
              <a:rPr lang="ko-KR" altLang="en-US" sz="2400" dirty="0"/>
              <a:t>방식으로 학습시킨 </a:t>
            </a:r>
            <a:r>
              <a:rPr lang="en-US" altLang="ko-KR" sz="2400" dirty="0"/>
              <a:t>vision transformer)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Prompt encoder(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Spoqa Han Sans"/>
              </a:rPr>
              <a:t>Visual Prompt Tuning, ECCV 2022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Spoqa Han Sans"/>
              </a:rPr>
              <a:t>논문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Spoqa Han Sans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Spoqa Han Sans"/>
              </a:rPr>
              <a:t>Mask decoder(cross</a:t>
            </a:r>
            <a:r>
              <a:rPr lang="en-US" altLang="ko-KR" sz="2400" dirty="0">
                <a:solidFill>
                  <a:srgbClr val="222222"/>
                </a:solidFill>
                <a:latin typeface="Spoqa Han Sans"/>
              </a:rPr>
              <a:t> attention)</a:t>
            </a:r>
            <a:endParaRPr lang="ko-KR" altLang="en-US" sz="2400" b="0" i="0" dirty="0">
              <a:solidFill>
                <a:srgbClr val="222222"/>
              </a:solidFill>
              <a:effectLst/>
              <a:latin typeface="Spoqa Han Sans"/>
            </a:endParaRPr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50DE7-FB48-0A59-E9A8-ADD6B648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2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BA6AD-EC7A-1803-8364-74AA98DF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C4002-530F-E83D-A791-5FEF78281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Next token prediction</a:t>
            </a:r>
            <a:r>
              <a:rPr lang="ko-KR" altLang="en-US" sz="1800" dirty="0"/>
              <a:t>으로 학습한 </a:t>
            </a:r>
            <a:r>
              <a:rPr lang="en-US" altLang="ko-KR" sz="1800" dirty="0"/>
              <a:t>GPT</a:t>
            </a:r>
            <a:r>
              <a:rPr lang="ko-KR" altLang="en-US" sz="1800" dirty="0"/>
              <a:t>가 온갖  </a:t>
            </a:r>
            <a:r>
              <a:rPr lang="en-US" altLang="ko-KR" sz="1800" dirty="0"/>
              <a:t>task</a:t>
            </a:r>
            <a:r>
              <a:rPr lang="ko-KR" altLang="en-US" sz="1800" dirty="0"/>
              <a:t>를 잘합니다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Computer Vision</a:t>
            </a:r>
            <a:r>
              <a:rPr lang="ko-KR" altLang="en-US" sz="1800" dirty="0"/>
              <a:t>에서도 이런 만능 모델을 만들고 싶어서 새로운 </a:t>
            </a:r>
            <a:r>
              <a:rPr lang="en-US" altLang="ko-KR" sz="1800" dirty="0" err="1"/>
              <a:t>task,model,data</a:t>
            </a:r>
            <a:r>
              <a:rPr lang="ko-KR" altLang="en-US" sz="1800" dirty="0"/>
              <a:t>를 개발했습니다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Segmentation</a:t>
            </a:r>
            <a:r>
              <a:rPr lang="ko-KR" altLang="en-US" sz="1800" dirty="0"/>
              <a:t>은 당연히 잘하고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다른 </a:t>
            </a:r>
            <a:r>
              <a:rPr lang="en-US" altLang="ko-KR" sz="1800" dirty="0"/>
              <a:t>tasks</a:t>
            </a:r>
            <a:r>
              <a:rPr lang="ko-KR" altLang="en-US" sz="1800" dirty="0"/>
              <a:t>에서도 어느 정도 성능을 보여줍니다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466BF-867C-359E-DF01-D1FB5654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7D1C0-7BEF-8E88-EE2E-49C6C48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6" y="3108960"/>
            <a:ext cx="5303214" cy="2008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0DB4B-4178-F0F5-1921-A3F011D341C4}"/>
              </a:ext>
            </a:extLst>
          </p:cNvPr>
          <p:cNvSpPr txBox="1"/>
          <p:nvPr/>
        </p:nvSpPr>
        <p:spPr>
          <a:xfrm>
            <a:off x="1005840" y="3229277"/>
            <a:ext cx="812800" cy="36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F546F-EEB2-851B-B3B1-6EC394CAA2F8}"/>
              </a:ext>
            </a:extLst>
          </p:cNvPr>
          <p:cNvSpPr txBox="1"/>
          <p:nvPr/>
        </p:nvSpPr>
        <p:spPr>
          <a:xfrm>
            <a:off x="6350000" y="5117465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en-US" altLang="ko-KR" dirty="0" err="1"/>
              <a:t>Promptable</a:t>
            </a:r>
            <a:r>
              <a:rPr lang="en-US" altLang="ko-KR" dirty="0"/>
              <a:t> Segmentation: </a:t>
            </a:r>
            <a:r>
              <a:rPr lang="ko-KR" altLang="en-US" dirty="0"/>
              <a:t>마스크를 생성하고자 하는 대상을 유연하게 </a:t>
            </a:r>
            <a:r>
              <a:rPr lang="en-US" altLang="ko-KR" dirty="0"/>
              <a:t>prompt</a:t>
            </a:r>
            <a:r>
              <a:rPr lang="ko-KR" altLang="en-US" dirty="0"/>
              <a:t>로 지정할 수 있는 </a:t>
            </a:r>
            <a:r>
              <a:rPr lang="en-US" altLang="ko-KR" dirty="0"/>
              <a:t>task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54994D-896A-D299-D279-040A2B695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04454"/>
            <a:ext cx="5673725" cy="1884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964F11-C741-D6C6-B29B-2A4E2384E73C}"/>
              </a:ext>
            </a:extLst>
          </p:cNvPr>
          <p:cNvSpPr txBox="1"/>
          <p:nvPr/>
        </p:nvSpPr>
        <p:spPr>
          <a:xfrm>
            <a:off x="6181270" y="3227674"/>
            <a:ext cx="726746" cy="36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45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9628-9A94-F459-95E1-17A406D7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F230B-CE64-A23E-5C0B-7C13B258A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1" y="111550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SAM</a:t>
            </a:r>
            <a:r>
              <a:rPr lang="ko-KR" altLang="en-US" sz="1800" dirty="0"/>
              <a:t>은 이미지 인코더</a:t>
            </a:r>
            <a:r>
              <a:rPr lang="en-US" altLang="ko-KR" sz="1800" dirty="0"/>
              <a:t>, </a:t>
            </a:r>
            <a:r>
              <a:rPr lang="ko-KR" altLang="en-US" sz="1800" dirty="0"/>
              <a:t>프롬프트 인코더</a:t>
            </a:r>
            <a:r>
              <a:rPr lang="en-US" altLang="ko-KR" sz="1800" dirty="0"/>
              <a:t>, </a:t>
            </a:r>
            <a:r>
              <a:rPr lang="ko-KR" altLang="en-US" sz="1800" dirty="0"/>
              <a:t>마스크 </a:t>
            </a:r>
            <a:r>
              <a:rPr lang="ko-KR" altLang="en-US" sz="1800" dirty="0" err="1"/>
              <a:t>디코더로</a:t>
            </a:r>
            <a:r>
              <a:rPr lang="ko-KR" altLang="en-US" sz="1800" dirty="0"/>
              <a:t> 구성됩니다</a:t>
            </a:r>
            <a:r>
              <a:rPr lang="en-US" altLang="ko-KR" sz="18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이미지 인코더는 입력 이미지의 특징을 추출합니다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프롬프트 인코더는 사용자의 입력을 처리합니다</a:t>
            </a:r>
            <a:r>
              <a:rPr lang="en-US" altLang="ko-KR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마스크 </a:t>
            </a:r>
            <a:r>
              <a:rPr lang="ko-KR" altLang="en-US" sz="1800" dirty="0" err="1"/>
              <a:t>디코더는</a:t>
            </a:r>
            <a:r>
              <a:rPr lang="ko-KR" altLang="en-US" sz="1800" dirty="0"/>
              <a:t> 이 두 정보를 결합해 최종 세그먼트 마스크를 생성합니다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즉</a:t>
            </a:r>
            <a:r>
              <a:rPr lang="en-US" altLang="ko-KR" sz="1800" dirty="0"/>
              <a:t>, SAM </a:t>
            </a:r>
            <a:r>
              <a:rPr lang="ko-KR" altLang="en-US" sz="1800" dirty="0"/>
              <a:t>모델은 이미지 데이터와 함께 </a:t>
            </a:r>
            <a:r>
              <a:rPr lang="ko-KR" altLang="en-US" sz="1800" b="1" dirty="0"/>
              <a:t>다양한 형태의 프롬프트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좌표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경계 상자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텍스트 등</a:t>
            </a:r>
            <a:r>
              <a:rPr lang="en-US" altLang="ko-KR" sz="1800" b="1" dirty="0"/>
              <a:t>) </a:t>
            </a:r>
            <a:r>
              <a:rPr lang="ko-KR" altLang="en-US" sz="1800" b="1" dirty="0"/>
              <a:t>입력</a:t>
            </a:r>
            <a:r>
              <a:rPr lang="ko-KR" altLang="en-US" sz="1800" dirty="0"/>
              <a:t>으로 받아 처리합니다</a:t>
            </a:r>
            <a:r>
              <a:rPr lang="en-US" altLang="ko-KR" sz="1800" dirty="0"/>
              <a:t>.  </a:t>
            </a:r>
            <a:r>
              <a:rPr lang="ko-KR" altLang="en-US" sz="1800" dirty="0"/>
              <a:t>프롬프트는 분할하고자 하는 객체나 영역에 대한 정보를 제공합니다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F3CFB-718C-8B8F-94B6-7AF3BEC1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052AA5-B7BF-52FC-5EED-C5D407BA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27" y="3291175"/>
            <a:ext cx="7729589" cy="26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CE796-3C9B-9D04-2A63-34D56E133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B0DCB-CF03-25D7-8F99-A706278F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40" y="17672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Hugging face</a:t>
            </a:r>
            <a:r>
              <a:rPr lang="ko-KR" altLang="en-US" sz="1800" dirty="0"/>
              <a:t>은 다양한 분야의 대규모 사전 학습</a:t>
            </a:r>
            <a:r>
              <a:rPr lang="en-US" altLang="ko-KR" sz="1800" dirty="0"/>
              <a:t> </a:t>
            </a:r>
            <a:r>
              <a:rPr lang="ko-KR" altLang="en-US" sz="1800" dirty="0"/>
              <a:t>딥러닝 모델과 이를 구축하고 미세 조정할 수 있는 라이브러리 및 도구를 제공하는 플랫폼입니다</a:t>
            </a:r>
            <a:r>
              <a:rPr lang="en-US" altLang="ko-KR" sz="18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 err="1"/>
              <a:t>SamModel</a:t>
            </a:r>
            <a:r>
              <a:rPr lang="en-US" altLang="ko-KR" sz="1800" dirty="0"/>
              <a:t> </a:t>
            </a:r>
            <a:r>
              <a:rPr lang="ko-KR" altLang="en-US" sz="1800" dirty="0"/>
              <a:t>클래스는 </a:t>
            </a:r>
            <a:r>
              <a:rPr lang="en-US" altLang="ko-KR" sz="1800" dirty="0"/>
              <a:t>SAM </a:t>
            </a:r>
            <a:r>
              <a:rPr lang="ko-KR" altLang="en-US" sz="1800" dirty="0"/>
              <a:t>모델 아키텍처를 구현하는 클래스로</a:t>
            </a:r>
            <a:r>
              <a:rPr lang="en-US" altLang="ko-KR" sz="1800" dirty="0"/>
              <a:t>, </a:t>
            </a:r>
            <a:r>
              <a:rPr lang="ko-KR" altLang="en-US" sz="1800" dirty="0"/>
              <a:t>사전 학습된 가중치를 불러와 모델 인스턴스를 생성할 수 있습니다</a:t>
            </a:r>
            <a:r>
              <a:rPr lang="en-US" altLang="ko-KR" sz="1800" dirty="0"/>
              <a:t>. IOU </a:t>
            </a:r>
            <a:r>
              <a:rPr lang="ko-KR" altLang="en-US" sz="1800" dirty="0"/>
              <a:t>점수와 마스크 정보를 반환합니다</a:t>
            </a:r>
            <a:r>
              <a:rPr lang="en-US" altLang="ko-KR" sz="1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 err="1"/>
              <a:t>SamProcessor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및 후처리 도구로 이미지와 관련된 입력 데이터를 </a:t>
            </a:r>
            <a:r>
              <a:rPr lang="en-US" altLang="ko-KR" sz="1800" dirty="0"/>
              <a:t>SAM </a:t>
            </a:r>
            <a:r>
              <a:rPr lang="ko-KR" altLang="en-US" sz="1800" dirty="0"/>
              <a:t>모델이 이해할 수 있는 형식으로 변환되며</a:t>
            </a:r>
            <a:r>
              <a:rPr lang="en-US" altLang="ko-KR" sz="1800" dirty="0"/>
              <a:t>, </a:t>
            </a:r>
            <a:r>
              <a:rPr lang="ko-KR" altLang="en-US" sz="1800" dirty="0"/>
              <a:t>모델 출력</a:t>
            </a:r>
            <a:r>
              <a:rPr lang="en-US" altLang="ko-KR" sz="1800" dirty="0"/>
              <a:t>(</a:t>
            </a:r>
            <a:r>
              <a:rPr lang="ko-KR" altLang="en-US" sz="1800" dirty="0"/>
              <a:t>마스크 등</a:t>
            </a:r>
            <a:r>
              <a:rPr lang="en-US" altLang="ko-KR" sz="1800" dirty="0"/>
              <a:t>)</a:t>
            </a:r>
            <a:r>
              <a:rPr lang="ko-KR" altLang="en-US" sz="1800" dirty="0"/>
              <a:t>을 원본 이미지 크기와 형태로 복원하는 데에 사용됩니다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A2DEEE-EB47-C4D5-EB52-8198F3E1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F02A8C-061C-8A67-D529-C5026F7B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" y="4032115"/>
            <a:ext cx="4458322" cy="685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DD93D-DF1A-CA80-3D63-A521FCF19950}"/>
              </a:ext>
            </a:extLst>
          </p:cNvPr>
          <p:cNvSpPr txBox="1"/>
          <p:nvPr/>
        </p:nvSpPr>
        <p:spPr>
          <a:xfrm>
            <a:off x="252919" y="1108953"/>
            <a:ext cx="563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</a:t>
            </a:r>
            <a:r>
              <a:rPr lang="ko-KR" altLang="en-US" dirty="0"/>
              <a:t> 모델 초기화</a:t>
            </a:r>
          </a:p>
        </p:txBody>
      </p:sp>
    </p:spTree>
    <p:extLst>
      <p:ext uri="{BB962C8B-B14F-4D97-AF65-F5344CB8AC3E}">
        <p14:creationId xmlns:p14="http://schemas.microsoft.com/office/powerpoint/2010/main" val="51444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AE84B-0DD2-96A5-4574-58D15764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299EF-9416-5BB0-CC44-708B2DBD2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40" y="109829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SamProcessor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input_points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input_labels</a:t>
            </a:r>
            <a:r>
              <a:rPr lang="ko-KR" altLang="en-US" sz="1800" dirty="0"/>
              <a:t>는 사용자의 의도를 </a:t>
            </a:r>
            <a:r>
              <a:rPr lang="en-US" altLang="ko-KR" sz="1800" dirty="0"/>
              <a:t>SAM </a:t>
            </a:r>
            <a:r>
              <a:rPr lang="ko-KR" altLang="en-US" sz="1800" dirty="0"/>
              <a:t>모델에 전달하는 중요한 매개변수 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값은 이미지의 어떤 부분을 세그먼테이션해야 하는지를 모델에 알려주는 역할을 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이러한 정보를 통해 </a:t>
            </a:r>
            <a:r>
              <a:rPr lang="en-US" altLang="ko-KR" sz="1800" dirty="0"/>
              <a:t>SAM </a:t>
            </a:r>
            <a:r>
              <a:rPr lang="ko-KR" altLang="en-US" sz="1800" dirty="0"/>
              <a:t>모델은 사용자가 원하는 객체나 영역을 정확히 인식하고</a:t>
            </a:r>
            <a:r>
              <a:rPr lang="en-US" altLang="ko-KR" sz="1800" dirty="0"/>
              <a:t>, </a:t>
            </a:r>
            <a:r>
              <a:rPr lang="ko-KR" altLang="en-US" sz="1800" dirty="0"/>
              <a:t>해당 부분의 세그먼테이션을 수행할 수 있습니다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8A0C5-AC43-5AC8-4E60-6A1FD5C8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46F5F-DFF3-43A6-7772-08F1CD7D1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58" y="2504765"/>
            <a:ext cx="2681599" cy="38618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8B956E-B787-5508-3F8D-6B36969B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60" y="3429000"/>
            <a:ext cx="5524500" cy="28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F455B-F122-D7A4-F3A9-3812910B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C81566A-0E56-3BD5-98D4-7266D05EA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38" y="3962945"/>
            <a:ext cx="5833502" cy="265430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78C8B8-BD7C-E4C8-E86C-96B604D8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0FBA2-BCE1-8D6B-3AAC-C94452D4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91" y="1308638"/>
            <a:ext cx="3707603" cy="2654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F0207E-CB16-928F-FF3E-BEAA4C541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694" y="883812"/>
            <a:ext cx="2868891" cy="3000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E2D20-3902-318A-30C3-1190421DE00B}"/>
              </a:ext>
            </a:extLst>
          </p:cNvPr>
          <p:cNvSpPr txBox="1"/>
          <p:nvPr/>
        </p:nvSpPr>
        <p:spPr>
          <a:xfrm>
            <a:off x="311285" y="1225685"/>
            <a:ext cx="4669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이미지에 대해 추론을 실행한 후</a:t>
            </a:r>
            <a:r>
              <a:rPr lang="en-US" altLang="ko-KR" dirty="0"/>
              <a:t> </a:t>
            </a:r>
            <a:r>
              <a:rPr lang="ko-KR" altLang="en-US" dirty="0"/>
              <a:t>프로세서를 사용해 모델의 출력을 후처리해 최종 마스크를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pred_mask</a:t>
            </a:r>
            <a:r>
              <a:rPr lang="ko-KR" altLang="en-US" dirty="0"/>
              <a:t>는 모델이 생성한 마스크로</a:t>
            </a:r>
            <a:r>
              <a:rPr lang="en-US" altLang="ko-KR" dirty="0"/>
              <a:t>, [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/>
              <a:t>좌표 배치 크기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r>
              <a:rPr lang="en-US" altLang="ko-KR" dirty="0"/>
              <a:t>,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] </a:t>
            </a:r>
            <a:r>
              <a:rPr lang="ko-KR" altLang="en-US" dirty="0"/>
              <a:t>형태로 이루어졌습니다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iou_scores</a:t>
            </a:r>
            <a:r>
              <a:rPr lang="ko-KR" altLang="en-US" dirty="0"/>
              <a:t>는 각 마스크의 신뢰도 점수로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/>
              <a:t>좌표 배치 크기</a:t>
            </a:r>
            <a:r>
              <a:rPr lang="en-US" altLang="ko-KR" dirty="0"/>
              <a:t>,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  <a:r>
              <a:rPr lang="en-US" altLang="ko-KR" dirty="0"/>
              <a:t>] </a:t>
            </a:r>
            <a:r>
              <a:rPr lang="ko-KR" altLang="en-US" dirty="0"/>
              <a:t>형태로 이루어졌습니다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post_process_masks</a:t>
            </a:r>
            <a:r>
              <a:rPr lang="ko-KR" altLang="en-US" dirty="0"/>
              <a:t>는 생성한 마스크를 후처리</a:t>
            </a:r>
            <a:r>
              <a:rPr lang="en-US" altLang="ko-KR" dirty="0"/>
              <a:t>(post processing)</a:t>
            </a:r>
            <a:r>
              <a:rPr lang="ko-KR" altLang="en-US" dirty="0"/>
              <a:t>하여 원본 이미지 크기와 비율에 맞게 조정하는 단계입니다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3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7C0E0-B130-00D7-FC4D-38A3F5E5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0EB2F8-9A82-7AC0-1943-344D700A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E10283-E7F5-572B-306E-DCEE7533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3429000"/>
            <a:ext cx="1745266" cy="2513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A33CD-16FD-3DB8-A86E-69C4B7E7F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90" y="3429000"/>
            <a:ext cx="5429250" cy="2470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45A13A-F07C-28DC-52D7-35A90A18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52" y="3429000"/>
            <a:ext cx="4477648" cy="2043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CF3C4-98ED-6A4F-3D26-0409E646B562}"/>
              </a:ext>
            </a:extLst>
          </p:cNvPr>
          <p:cNvSpPr txBox="1"/>
          <p:nvPr/>
        </p:nvSpPr>
        <p:spPr>
          <a:xfrm>
            <a:off x="294377" y="1619714"/>
            <a:ext cx="11335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Input_boxes</a:t>
            </a:r>
            <a:r>
              <a:rPr lang="ko-KR" altLang="en-US" dirty="0"/>
              <a:t> 매개변수를 사용해 기린을 포함하는 경계 상자를 설정해서 모델의 주의를 기린 주변 영역으로 집중시키는 역할을 합니다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</a:t>
            </a:r>
            <a:r>
              <a:rPr lang="ko-KR" altLang="en-US" dirty="0"/>
              <a:t> 모델이 단순히 객체를 식별하는 것을 넘어</a:t>
            </a:r>
            <a:r>
              <a:rPr lang="en-US" altLang="ko-KR" dirty="0"/>
              <a:t>, </a:t>
            </a:r>
            <a:r>
              <a:rPr lang="ko-KR" altLang="en-US" dirty="0"/>
              <a:t>사용자의 의도에 따라 다양한 방식으로 이미지를 해석하고 </a:t>
            </a:r>
            <a:r>
              <a:rPr lang="ko-KR" altLang="en-US" dirty="0" err="1"/>
              <a:t>세그먼테이션할</a:t>
            </a:r>
            <a:r>
              <a:rPr lang="ko-KR" altLang="en-US" dirty="0"/>
              <a:t> 수 있음을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26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9D38C-70F4-CBCA-9540-DF65FBB4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C83DC4-AE14-3836-77A2-EF8A41D8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FC985F-B81F-550D-DB02-321F8CEF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1" y="4024313"/>
            <a:ext cx="4008321" cy="2623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93E353-E71C-90E0-450F-729ABA344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2731" r="4436" b="2599"/>
          <a:stretch/>
        </p:blipFill>
        <p:spPr>
          <a:xfrm>
            <a:off x="4434840" y="4024313"/>
            <a:ext cx="1855470" cy="2780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98D77-60EF-208C-7833-EA74DC89E594}"/>
              </a:ext>
            </a:extLst>
          </p:cNvPr>
          <p:cNvSpPr txBox="1"/>
          <p:nvPr/>
        </p:nvSpPr>
        <p:spPr>
          <a:xfrm>
            <a:off x="436880" y="1249680"/>
            <a:ext cx="11104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방식은 이전에 사용한 </a:t>
            </a:r>
            <a:r>
              <a:rPr lang="en-US" altLang="ko-KR" dirty="0" err="1"/>
              <a:t>input_points,input_labels</a:t>
            </a:r>
            <a:r>
              <a:rPr lang="ko-KR" altLang="en-US" dirty="0"/>
              <a:t>와 달리</a:t>
            </a:r>
            <a:r>
              <a:rPr lang="en-US" altLang="ko-KR" dirty="0"/>
              <a:t>, </a:t>
            </a:r>
            <a:r>
              <a:rPr lang="ko-KR" altLang="en-US" dirty="0"/>
              <a:t>오토 마스크 생성 모드에서는 사용자들이 직접 이 값들을 지정하지 않는다</a:t>
            </a:r>
            <a:r>
              <a:rPr lang="en-US" altLang="ko-KR" dirty="0"/>
              <a:t>. </a:t>
            </a:r>
            <a:r>
              <a:rPr lang="ko-KR" altLang="en-US" dirty="0"/>
              <a:t>대신에 이미지 전체를 분석해서 객체나 영역을 찾아내고</a:t>
            </a:r>
            <a:r>
              <a:rPr lang="en-US" altLang="ko-KR" dirty="0"/>
              <a:t>, </a:t>
            </a:r>
            <a:r>
              <a:rPr lang="ko-KR" altLang="en-US" dirty="0"/>
              <a:t>이에 대한 마스크를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 </a:t>
            </a:r>
            <a:r>
              <a:rPr lang="ko-KR" altLang="en-US" dirty="0"/>
              <a:t>모델 단독으로는 객체의 영역에 대한 정보를 프롬프트로 제공하거나</a:t>
            </a:r>
            <a:r>
              <a:rPr lang="en-US" altLang="ko-KR" dirty="0"/>
              <a:t>, </a:t>
            </a:r>
            <a:r>
              <a:rPr lang="ko-KR" altLang="en-US" dirty="0"/>
              <a:t>오토 마스크 생성 결과에서 원하는 영역을 선택하는 후처리 작업이 필요합니다</a:t>
            </a:r>
            <a:r>
              <a:rPr lang="en-US" altLang="ko-KR" dirty="0"/>
              <a:t>. </a:t>
            </a:r>
            <a:r>
              <a:rPr lang="ko-KR" altLang="en-US" dirty="0"/>
              <a:t>그리고 인스턴스 세그먼테이션</a:t>
            </a:r>
            <a:r>
              <a:rPr lang="en-US" altLang="ko-KR" dirty="0"/>
              <a:t>(Instance segmentation)</a:t>
            </a:r>
            <a:r>
              <a:rPr lang="ko-KR" altLang="en-US" dirty="0"/>
              <a:t>를 수행하기에는 어려움이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47AF71-19A9-8E19-1183-6092CFA4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02" y="6118645"/>
            <a:ext cx="1775159" cy="4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F00EE-E005-19F2-493E-27B975DF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B3C7D2-8FE9-C3CE-6805-D57E93EF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175D2-43E3-F4AF-3F40-C1F65F4C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56" y="2865617"/>
            <a:ext cx="3865384" cy="353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B37A3-40E4-AA7F-BE2B-D2676625F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40" y="2779413"/>
            <a:ext cx="2543175" cy="370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EEB17-A61B-C619-0A2B-5E3EC011D975}"/>
              </a:ext>
            </a:extLst>
          </p:cNvPr>
          <p:cNvSpPr txBox="1"/>
          <p:nvPr/>
        </p:nvSpPr>
        <p:spPr>
          <a:xfrm>
            <a:off x="416560" y="1076960"/>
            <a:ext cx="102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제로샷</a:t>
            </a:r>
            <a:r>
              <a:rPr lang="ko-KR" altLang="en-US" dirty="0"/>
              <a:t> 객체 검출 모델로 특정 객체의 클래스와 경계 상자 영역을 검출합니다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검출된 경계 상자 영역 내에서 </a:t>
            </a:r>
            <a:r>
              <a:rPr lang="en-US" altLang="ko-KR" dirty="0"/>
              <a:t>SAM </a:t>
            </a:r>
            <a:r>
              <a:rPr lang="ko-KR" altLang="en-US" dirty="0"/>
              <a:t>모델을 사용해 이미지 세그먼테이션을 수행합니다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출력 결과에 확인할 수 있듯이 </a:t>
            </a:r>
            <a:r>
              <a:rPr lang="ko-KR" altLang="en-US" dirty="0" err="1"/>
              <a:t>제로샷</a:t>
            </a:r>
            <a:r>
              <a:rPr lang="ko-KR" altLang="en-US" dirty="0"/>
              <a:t> 객체 검출 모델과 </a:t>
            </a:r>
            <a:r>
              <a:rPr lang="en-US" altLang="ko-KR" dirty="0"/>
              <a:t>SAM </a:t>
            </a:r>
            <a:r>
              <a:rPr lang="ko-KR" altLang="en-US" dirty="0"/>
              <a:t>모델을 결합하면 정교한 학습 데이터 구축 없이도 높은 수준의 세그먼테이션 결과를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05FEBF-EB4E-F677-84F4-BE472763B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56" y="6462581"/>
            <a:ext cx="6096000" cy="2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와이드스크린</PresentationFormat>
  <Paragraphs>55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Spoqa Han Sans</vt:lpstr>
      <vt:lpstr>맑은 고딕</vt:lpstr>
      <vt:lpstr>Arial</vt:lpstr>
      <vt:lpstr>Office 테마</vt:lpstr>
      <vt:lpstr>Image segmentation: SAM</vt:lpstr>
      <vt:lpstr>SAM(Segment Anything Model)</vt:lpstr>
      <vt:lpstr>SAM(Segment Anything Model)</vt:lpstr>
      <vt:lpstr>SAM(Segment Anything Model)</vt:lpstr>
      <vt:lpstr>SAM(Segment Anything Model)</vt:lpstr>
      <vt:lpstr>SAM(Segment Anything Model)</vt:lpstr>
      <vt:lpstr>SAM(Segment Anything Model)</vt:lpstr>
      <vt:lpstr>SAM(Segment Anything Model)</vt:lpstr>
      <vt:lpstr>SAM(Segment Anything Model)</vt:lpstr>
      <vt:lpstr>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sunghyun lee</cp:lastModifiedBy>
  <cp:revision>1295</cp:revision>
  <dcterms:created xsi:type="dcterms:W3CDTF">2023-03-06T16:32:37Z</dcterms:created>
  <dcterms:modified xsi:type="dcterms:W3CDTF">2024-12-30T05:04:16Z</dcterms:modified>
</cp:coreProperties>
</file>